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68580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Book Antiqua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33" Type="http://schemas.openxmlformats.org/officeDocument/2006/relationships/font" Target="fonts/BookAntiqua-bold.fntdata"/><Relationship Id="rId10" Type="http://schemas.openxmlformats.org/officeDocument/2006/relationships/slide" Target="slides/slide5.xml"/><Relationship Id="rId32" Type="http://schemas.openxmlformats.org/officeDocument/2006/relationships/font" Target="fonts/BookAntiqua-regular.fntdata"/><Relationship Id="rId13" Type="http://schemas.openxmlformats.org/officeDocument/2006/relationships/slide" Target="slides/slide8.xml"/><Relationship Id="rId35" Type="http://schemas.openxmlformats.org/officeDocument/2006/relationships/font" Target="fonts/BookAntiqua-boldItalic.fntdata"/><Relationship Id="rId12" Type="http://schemas.openxmlformats.org/officeDocument/2006/relationships/slide" Target="slides/slide7.xml"/><Relationship Id="rId34" Type="http://schemas.openxmlformats.org/officeDocument/2006/relationships/font" Target="fonts/BookAntiqua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32324bbff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232324bbf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17b2274627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17b227462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7b2274627_1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7b2274627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1d9aac339b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1d9aac339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150245814_3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150245814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2150245814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215024581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2150245814_1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2150245814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d9aac339b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1d9aac339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1502455c0_1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1502455c0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16f9e1d45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16f9e1d4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16f9e1d455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16f9e1d45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16f9e1d455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16f9e1d45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679400729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167940072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7b227462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7b22746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1689f0701d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1689f0701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1689f0701d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1689f0701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150245814_3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150245814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Option 1" showMasterSp="0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-General7.jpg"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>
            <p:ph type="ctrTitle"/>
          </p:nvPr>
        </p:nvSpPr>
        <p:spPr>
          <a:xfrm>
            <a:off x="3105628" y="465270"/>
            <a:ext cx="5444279" cy="2441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3105628" y="3137687"/>
            <a:ext cx="544427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rgbClr val="ECE9C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b="0" i="0" sz="2200" u="none" cap="none" strike="noStrike">
                <a:solidFill>
                  <a:srgbClr val="888888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lvl="2" marR="0" rtl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888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lvl="3" marR="0" rtl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lvl="4" marR="0" rtl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ECE9C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ECE9C6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ECE9C6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ECE9C6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ECE9C6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ECE9C6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ECE9C6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ECE9C6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ECE9C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- Option 2">
  <p:cSld name="Closing Slide - Option 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-General.jpg" id="56" name="Google Shape;5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idx="1" type="body"/>
          </p:nvPr>
        </p:nvSpPr>
        <p:spPr>
          <a:xfrm>
            <a:off x="699247" y="1861441"/>
            <a:ext cx="7745505" cy="3170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b="0" i="0" sz="2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❧"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indent="-3175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❧"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indent="-3175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❧"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indent="-3175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❧"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  <a:defRPr b="1" i="0" sz="4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/>
        </p:nvSpPr>
        <p:spPr>
          <a:xfrm>
            <a:off x="4147073" y="2887579"/>
            <a:ext cx="85776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rgbClr val="DBA253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690040" y="1204857"/>
            <a:ext cx="7754713" cy="19107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400"/>
              <a:buFont typeface="Arial"/>
              <a:buNone/>
              <a:defRPr b="1" i="0" sz="5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699248" y="3324431"/>
            <a:ext cx="7734747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indent="-228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indent="-228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indent="-228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Areas" type="twoObj">
  <p:cSld name="TWO_OBJEC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300"/>
              <a:buFont typeface="Arial"/>
              <a:buNone/>
              <a:defRPr b="1" i="0" sz="43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685800" y="1845482"/>
            <a:ext cx="3803904" cy="3434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b="0" i="0" sz="2200" u="none" cap="none" strike="noStrike">
                <a:solidFill>
                  <a:srgbClr val="262626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262626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262626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262626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indent="-3175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❧"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indent="-3175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❧"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indent="-3175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❧"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indent="-3175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❧"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645151" y="1845482"/>
            <a:ext cx="3803904" cy="3434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b="0" i="0" sz="2200" u="none" cap="none" strike="noStrike">
                <a:solidFill>
                  <a:srgbClr val="262626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262626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262626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262626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indent="-3175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❧"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indent="-3175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❧"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indent="-3175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❧"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indent="-3175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❧"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with Subtitles" type="twoTxTwoObj">
  <p:cSld name="TWO_OBJECTS_WITH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300"/>
              <a:buFont typeface="Arial"/>
              <a:buNone/>
              <a:defRPr b="1" i="0" sz="43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688490" y="1783601"/>
            <a:ext cx="3621929" cy="6583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Noto Sans Symbols"/>
              <a:buNone/>
              <a:defRPr b="1" i="0" sz="2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1" i="0" sz="2000" u="none" cap="none" strike="noStrike">
                <a:solidFill>
                  <a:srgbClr val="262626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rgbClr val="262626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262626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262626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indent="-228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indent="-228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indent="-228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688488" y="2622290"/>
            <a:ext cx="3621931" cy="2595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❧"/>
              <a:defRPr b="0" i="0" sz="16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indent="-3302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❧"/>
              <a:defRPr b="0" i="0" sz="16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indent="-3302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❧"/>
              <a:defRPr b="0" i="0" sz="16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indent="-3302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❧"/>
              <a:defRPr b="0" i="0" sz="16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3" type="body"/>
          </p:nvPr>
        </p:nvSpPr>
        <p:spPr>
          <a:xfrm>
            <a:off x="4785878" y="1783601"/>
            <a:ext cx="3663716" cy="6583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Noto Sans Symbols"/>
              <a:buNone/>
              <a:defRPr b="1" i="0" sz="2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1" i="0" sz="2000" u="none" cap="none" strike="noStrike">
                <a:solidFill>
                  <a:srgbClr val="262626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rgbClr val="262626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262626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262626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indent="-228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indent="-228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indent="-228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4" type="body"/>
          </p:nvPr>
        </p:nvSpPr>
        <p:spPr>
          <a:xfrm>
            <a:off x="4785878" y="2619063"/>
            <a:ext cx="3658875" cy="2595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262626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262626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262626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262626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indent="-3302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❧"/>
              <a:defRPr b="0" i="0" sz="16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indent="-3302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❧"/>
              <a:defRPr b="0" i="0" sz="16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indent="-3302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❧"/>
              <a:defRPr b="0" i="0" sz="16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indent="-3302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❧"/>
              <a:defRPr b="0" i="0" sz="16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idx="1" type="body"/>
          </p:nvPr>
        </p:nvSpPr>
        <p:spPr>
          <a:xfrm>
            <a:off x="692002" y="559399"/>
            <a:ext cx="3580882" cy="4414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❧"/>
              <a:defRPr b="0" i="0" sz="20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❧"/>
              <a:defRPr b="0" i="0" sz="20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❧"/>
              <a:defRPr b="0" i="0" sz="20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❧"/>
              <a:defRPr b="0" i="0" sz="20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2" type="body"/>
          </p:nvPr>
        </p:nvSpPr>
        <p:spPr>
          <a:xfrm>
            <a:off x="4889812" y="562026"/>
            <a:ext cx="3580882" cy="44140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rgbClr val="262626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000" u="none" cap="none" strike="noStrike">
                <a:solidFill>
                  <a:srgbClr val="262626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262626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262626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indent="-228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indent="-228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indent="-228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with Caption">
  <p:cSld name="Photo with Ca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>
            <p:ph idx="2" type="pic"/>
          </p:nvPr>
        </p:nvSpPr>
        <p:spPr>
          <a:xfrm rot="344365">
            <a:off x="773476" y="536672"/>
            <a:ext cx="7578326" cy="3491307"/>
          </a:xfrm>
          <a:prstGeom prst="rect">
            <a:avLst/>
          </a:prstGeom>
          <a:solidFill>
            <a:srgbClr val="ECECEC"/>
          </a:solidFill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None/>
              <a:defRPr b="0" i="0" sz="2800" u="none" cap="none" strike="noStrike">
                <a:solidFill>
                  <a:srgbClr val="262626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rgbClr val="262626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262626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262626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/>
        </p:txBody>
      </p:sp>
      <p:sp>
        <p:nvSpPr>
          <p:cNvPr id="45" name="Google Shape;45;p8"/>
          <p:cNvSpPr txBox="1"/>
          <p:nvPr>
            <p:ph idx="1" type="body"/>
          </p:nvPr>
        </p:nvSpPr>
        <p:spPr>
          <a:xfrm>
            <a:off x="688489" y="4486019"/>
            <a:ext cx="7756264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rgbClr val="262626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000" u="none" cap="none" strike="noStrike">
                <a:solidFill>
                  <a:srgbClr val="262626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262626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262626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indent="-228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indent="-228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indent="-228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- Option 1">
  <p:cSld name="Closing Slide - Option 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-General9.jpg" id="48" name="Google Shape;4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Option 2">
  <p:cSld name="Title Slide - Option 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lainluecover.jpg" id="51" name="Google Shape;5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0"/>
          <p:cNvSpPr txBox="1"/>
          <p:nvPr>
            <p:ph type="title"/>
          </p:nvPr>
        </p:nvSpPr>
        <p:spPr>
          <a:xfrm>
            <a:off x="690040" y="1204857"/>
            <a:ext cx="7754713" cy="19107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None/>
              <a:defRPr b="1" i="0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699248" y="3324431"/>
            <a:ext cx="7734747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indent="-228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indent="-228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indent="-228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3.jpg"/><Relationship Id="rId2" Type="http://schemas.openxmlformats.org/officeDocument/2006/relationships/image" Target="../media/image7.jpg"/><Relationship Id="rId3" Type="http://schemas.openxmlformats.org/officeDocument/2006/relationships/image" Target="../media/image11.jp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-General11.jpg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idx="10" type="dt"/>
          </p:nvPr>
        </p:nvSpPr>
        <p:spPr>
          <a:xfrm>
            <a:off x="360378" y="616144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1" type="ftr"/>
          </p:nvPr>
        </p:nvSpPr>
        <p:spPr>
          <a:xfrm>
            <a:off x="3124200" y="616144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6639264" y="616144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PT-General4.jpg" id="10" name="Google Shape;10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PT-General4.jpg" id="11" name="Google Shape;11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PT-General6.jpg" id="12" name="Google Shape;1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jpg"/><Relationship Id="rId4" Type="http://schemas.openxmlformats.org/officeDocument/2006/relationships/image" Target="../media/image23.jpg"/><Relationship Id="rId5" Type="http://schemas.openxmlformats.org/officeDocument/2006/relationships/hyperlink" Target="https://drive.google.com/file/d/1TMuQRJD1eGPwLs6n81fFUpNZ2UrhCSIc/view?usp=sharin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type="ctrTitle"/>
          </p:nvPr>
        </p:nvSpPr>
        <p:spPr>
          <a:xfrm>
            <a:off x="3105628" y="465270"/>
            <a:ext cx="5444279" cy="2441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Tell the Story Deck Updated:</a:t>
            </a:r>
            <a:br>
              <a:rPr lang="en-US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Verituity - Data Visualization</a:t>
            </a:r>
            <a:endParaRPr sz="4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3" name="Google Shape;63;p12"/>
          <p:cNvSpPr txBox="1"/>
          <p:nvPr>
            <p:ph idx="1" type="subTitle"/>
          </p:nvPr>
        </p:nvSpPr>
        <p:spPr>
          <a:xfrm>
            <a:off x="262403" y="4866487"/>
            <a:ext cx="544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Ruchi Amin, Suyash Shrivastava, Prithak Bhattacharyya, Brooke McDermott, &amp; Ayushi Chauhan </a:t>
            </a:r>
            <a:endParaRPr sz="2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• 04.05.2022</a:t>
            </a:r>
            <a:endParaRPr sz="2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64" name="Google Shape;64;p12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" name="Google Shape;145;p21"/>
          <p:cNvSpPr txBox="1"/>
          <p:nvPr>
            <p:ph type="title"/>
          </p:nvPr>
        </p:nvSpPr>
        <p:spPr>
          <a:xfrm>
            <a:off x="0" y="0"/>
            <a:ext cx="9144000" cy="1235100"/>
          </a:xfrm>
          <a:prstGeom prst="rect">
            <a:avLst/>
          </a:prstGeom>
          <a:solidFill>
            <a:srgbClr val="3D85C6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Dashboards: Countries and companies using PowerBI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10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050" y="1273600"/>
            <a:ext cx="7717228" cy="4310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p22"/>
          <p:cNvSpPr txBox="1"/>
          <p:nvPr>
            <p:ph type="title"/>
          </p:nvPr>
        </p:nvSpPr>
        <p:spPr>
          <a:xfrm>
            <a:off x="0" y="0"/>
            <a:ext cx="9144000" cy="1235100"/>
          </a:xfrm>
          <a:prstGeom prst="rect">
            <a:avLst/>
          </a:prstGeom>
          <a:solidFill>
            <a:srgbClr val="3D85C6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Dashboards: Countries and companies using Tableau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10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3" name="Google Shape;1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700" y="1300675"/>
            <a:ext cx="6148548" cy="4217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9" name="Google Shape;159;p23"/>
          <p:cNvPicPr preferRelativeResize="0"/>
          <p:nvPr/>
        </p:nvPicPr>
        <p:blipFill rotWithShape="1">
          <a:blip r:embed="rId3">
            <a:alphaModFix/>
          </a:blip>
          <a:srcRect b="0" l="5614" r="3830" t="0"/>
          <a:stretch/>
        </p:blipFill>
        <p:spPr>
          <a:xfrm>
            <a:off x="1305238" y="619375"/>
            <a:ext cx="6533521" cy="27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/>
          <p:cNvSpPr txBox="1"/>
          <p:nvPr>
            <p:ph type="title"/>
          </p:nvPr>
        </p:nvSpPr>
        <p:spPr>
          <a:xfrm>
            <a:off x="0" y="0"/>
            <a:ext cx="9144000" cy="698100"/>
          </a:xfrm>
          <a:prstGeom prst="rect">
            <a:avLst/>
          </a:prstGeom>
          <a:solidFill>
            <a:srgbClr val="3D85C6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Dashboards: Payment Type Distribution</a:t>
            </a:r>
            <a:endParaRPr sz="37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5838" y="3421025"/>
            <a:ext cx="3369899" cy="336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8263" y="3415600"/>
            <a:ext cx="3369900" cy="3377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8" name="Google Shape;168;p24"/>
          <p:cNvSpPr txBox="1"/>
          <p:nvPr>
            <p:ph type="title"/>
          </p:nvPr>
        </p:nvSpPr>
        <p:spPr>
          <a:xfrm>
            <a:off x="0" y="0"/>
            <a:ext cx="9144000" cy="698100"/>
          </a:xfrm>
          <a:prstGeom prst="rect">
            <a:avLst/>
          </a:prstGeom>
          <a:solidFill>
            <a:srgbClr val="3D85C6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Dashboards: Payer Transactions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9" name="Google Shape;16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049" y="794200"/>
            <a:ext cx="7603853" cy="553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5" name="Google Shape;175;p25"/>
          <p:cNvSpPr txBox="1"/>
          <p:nvPr>
            <p:ph type="title"/>
          </p:nvPr>
        </p:nvSpPr>
        <p:spPr>
          <a:xfrm>
            <a:off x="0" y="0"/>
            <a:ext cx="9144000" cy="698100"/>
          </a:xfrm>
          <a:prstGeom prst="rect">
            <a:avLst/>
          </a:prstGeom>
          <a:solidFill>
            <a:srgbClr val="3D85C6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Dashboards: Payer Transactions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325" y="771675"/>
            <a:ext cx="7295000" cy="585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2" name="Google Shape;182;p26"/>
          <p:cNvSpPr txBox="1"/>
          <p:nvPr>
            <p:ph type="title"/>
          </p:nvPr>
        </p:nvSpPr>
        <p:spPr>
          <a:xfrm>
            <a:off x="0" y="0"/>
            <a:ext cx="9144000" cy="698100"/>
          </a:xfrm>
          <a:prstGeom prst="rect">
            <a:avLst/>
          </a:prstGeom>
          <a:solidFill>
            <a:srgbClr val="3D85C6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Dashboards: Claim Amount status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0500"/>
            <a:ext cx="8839201" cy="441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9" name="Google Shape;189;p27"/>
          <p:cNvSpPr txBox="1"/>
          <p:nvPr>
            <p:ph type="title"/>
          </p:nvPr>
        </p:nvSpPr>
        <p:spPr>
          <a:xfrm>
            <a:off x="0" y="0"/>
            <a:ext cx="9144000" cy="698100"/>
          </a:xfrm>
          <a:prstGeom prst="rect">
            <a:avLst/>
          </a:prstGeom>
          <a:solidFill>
            <a:srgbClr val="3D85C6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Dashboards: Status when Declined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90" name="Google Shape;1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0500"/>
            <a:ext cx="8839200" cy="4739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6" name="Google Shape;196;p28"/>
          <p:cNvSpPr txBox="1"/>
          <p:nvPr>
            <p:ph type="title"/>
          </p:nvPr>
        </p:nvSpPr>
        <p:spPr>
          <a:xfrm>
            <a:off x="0" y="0"/>
            <a:ext cx="9144000" cy="698100"/>
          </a:xfrm>
          <a:prstGeom prst="rect">
            <a:avLst/>
          </a:prstGeom>
          <a:solidFill>
            <a:srgbClr val="3D85C6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Dashboards: Payment Status Summary</a:t>
            </a:r>
            <a:endParaRPr sz="3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97" name="Google Shape;1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860125"/>
            <a:ext cx="8229600" cy="44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3" name="Google Shape;203;p29"/>
          <p:cNvSpPr txBox="1"/>
          <p:nvPr>
            <p:ph type="title"/>
          </p:nvPr>
        </p:nvSpPr>
        <p:spPr>
          <a:xfrm>
            <a:off x="0" y="0"/>
            <a:ext cx="9144000" cy="698100"/>
          </a:xfrm>
          <a:prstGeom prst="rect">
            <a:avLst/>
          </a:prstGeom>
          <a:solidFill>
            <a:srgbClr val="3D85C6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Dashboard: Payee</a:t>
            </a:r>
            <a:endParaRPr sz="4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4" name="Google Shape;2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0500"/>
            <a:ext cx="3279198" cy="585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3998" y="850500"/>
            <a:ext cx="3459311" cy="585509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9"/>
          <p:cNvSpPr txBox="1"/>
          <p:nvPr/>
        </p:nvSpPr>
        <p:spPr>
          <a:xfrm>
            <a:off x="7043300" y="850500"/>
            <a:ext cx="18639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The link to the pdf version of the dashboard is as follows: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https://drive.google.com/file/d/1TMuQRJD1eGPwLs6n81fFUpNZ2UrhCSIc/view?usp=sharing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idx="1" type="body"/>
          </p:nvPr>
        </p:nvSpPr>
        <p:spPr>
          <a:xfrm>
            <a:off x="614700" y="2702250"/>
            <a:ext cx="7914600" cy="217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D2124"/>
                </a:solidFill>
                <a:latin typeface="Montserrat"/>
                <a:ea typeface="Montserrat"/>
                <a:cs typeface="Montserrat"/>
                <a:sym typeface="Montserrat"/>
              </a:rPr>
              <a:t>Verituity </a:t>
            </a:r>
            <a:r>
              <a:rPr b="1" lang="en-US">
                <a:solidFill>
                  <a:srgbClr val="1D2124"/>
                </a:solidFill>
                <a:latin typeface="Montserrat"/>
                <a:ea typeface="Montserrat"/>
                <a:cs typeface="Montserrat"/>
                <a:sym typeface="Montserrat"/>
              </a:rPr>
              <a:t>transforms payouts</a:t>
            </a:r>
            <a:r>
              <a:rPr lang="en-US">
                <a:solidFill>
                  <a:srgbClr val="1D2124"/>
                </a:solidFill>
                <a:latin typeface="Montserrat"/>
                <a:ea typeface="Montserrat"/>
                <a:cs typeface="Montserrat"/>
                <a:sym typeface="Montserrat"/>
              </a:rPr>
              <a:t> beyond transactions into new sources of value, by delivering faster, safer, </a:t>
            </a:r>
            <a:r>
              <a:rPr b="1" lang="en-US">
                <a:solidFill>
                  <a:srgbClr val="1D2124"/>
                </a:solidFill>
                <a:latin typeface="Montserrat"/>
                <a:ea typeface="Montserrat"/>
                <a:cs typeface="Montserrat"/>
                <a:sym typeface="Montserrat"/>
              </a:rPr>
              <a:t>verified payments</a:t>
            </a:r>
            <a:r>
              <a:rPr lang="en-US">
                <a:solidFill>
                  <a:srgbClr val="1D2124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-US">
                <a:solidFill>
                  <a:srgbClr val="1D2124"/>
                </a:solidFill>
                <a:latin typeface="Montserrat"/>
                <a:ea typeface="Montserrat"/>
                <a:cs typeface="Montserrat"/>
                <a:sym typeface="Montserrat"/>
              </a:rPr>
              <a:t>pay-by-anything experiences</a:t>
            </a:r>
            <a:r>
              <a:rPr lang="en-US">
                <a:solidFill>
                  <a:srgbClr val="1D2124"/>
                </a:solidFill>
                <a:latin typeface="Montserrat"/>
                <a:ea typeface="Montserrat"/>
                <a:cs typeface="Montserrat"/>
                <a:sym typeface="Montserrat"/>
              </a:rPr>
              <a:t>, all while </a:t>
            </a:r>
            <a:r>
              <a:rPr b="1" lang="en-US">
                <a:solidFill>
                  <a:srgbClr val="1D2124"/>
                </a:solidFill>
                <a:latin typeface="Montserrat"/>
                <a:ea typeface="Montserrat"/>
                <a:cs typeface="Montserrat"/>
                <a:sym typeface="Montserrat"/>
              </a:rPr>
              <a:t>reducing payout complexity</a:t>
            </a:r>
            <a:r>
              <a:rPr lang="en-US">
                <a:solidFill>
                  <a:srgbClr val="1D2124"/>
                </a:solidFill>
                <a:latin typeface="Montserrat"/>
                <a:ea typeface="Montserrat"/>
                <a:cs typeface="Montserrat"/>
                <a:sym typeface="Montserrat"/>
              </a:rPr>
              <a:t>, risks, and </a:t>
            </a:r>
            <a:r>
              <a:rPr b="1" lang="en-US">
                <a:solidFill>
                  <a:srgbClr val="1D2124"/>
                </a:solidFill>
                <a:latin typeface="Montserrat"/>
                <a:ea typeface="Montserrat"/>
                <a:cs typeface="Montserrat"/>
                <a:sym typeface="Montserrat"/>
              </a:rPr>
              <a:t>lowering costs</a:t>
            </a:r>
            <a:r>
              <a:rPr lang="en-US">
                <a:solidFill>
                  <a:srgbClr val="1D2124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rgbClr val="1D212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13"/>
          <p:cNvSpPr txBox="1"/>
          <p:nvPr>
            <p:ph type="title"/>
          </p:nvPr>
        </p:nvSpPr>
        <p:spPr>
          <a:xfrm>
            <a:off x="301775" y="1351127"/>
            <a:ext cx="7756200" cy="698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>
                <a:latin typeface="Raleway"/>
                <a:ea typeface="Raleway"/>
                <a:cs typeface="Raleway"/>
                <a:sym typeface="Raleway"/>
              </a:rPr>
              <a:t>About Verituity</a:t>
            </a:r>
            <a:endParaRPr b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" name="Google Shape;72;p13"/>
          <p:cNvSpPr txBox="1"/>
          <p:nvPr>
            <p:ph type="title"/>
          </p:nvPr>
        </p:nvSpPr>
        <p:spPr>
          <a:xfrm>
            <a:off x="0" y="0"/>
            <a:ext cx="9144000" cy="698100"/>
          </a:xfrm>
          <a:prstGeom prst="rect">
            <a:avLst/>
          </a:prstGeom>
          <a:solidFill>
            <a:srgbClr val="3D85C6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Company Background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3" name="Google Shape;73;p13"/>
          <p:cNvPicPr preferRelativeResize="0"/>
          <p:nvPr/>
        </p:nvPicPr>
        <p:blipFill rotWithShape="1">
          <a:blip r:embed="rId3">
            <a:alphaModFix/>
          </a:blip>
          <a:srcRect b="8502" l="0" r="0" t="7152"/>
          <a:stretch/>
        </p:blipFill>
        <p:spPr>
          <a:xfrm>
            <a:off x="4687675" y="973500"/>
            <a:ext cx="3727751" cy="145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/>
          <p:nvPr>
            <p:ph idx="2" type="pic"/>
          </p:nvPr>
        </p:nvSpPr>
        <p:spPr>
          <a:xfrm rot="-118">
            <a:off x="215400" y="985150"/>
            <a:ext cx="8713200" cy="43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Montserrat"/>
              <a:buChar char="➢"/>
            </a:pPr>
            <a:r>
              <a:rPr b="1" lang="en-US" sz="1800">
                <a:latin typeface="Montserrat"/>
                <a:ea typeface="Montserrat"/>
                <a:cs typeface="Montserrat"/>
                <a:sym typeface="Montserrat"/>
              </a:rPr>
              <a:t>VERIFY: Faster, safer, verifies payouts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pay right to the payee, the right account, on time, the first time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reduce payment fraud, errors, and expectations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enhance security compliances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➢"/>
            </a:pPr>
            <a:r>
              <a:rPr b="1" lang="en-US" sz="1800">
                <a:latin typeface="Montserrat"/>
                <a:ea typeface="Montserrat"/>
                <a:cs typeface="Montserrat"/>
                <a:sym typeface="Montserrat"/>
              </a:rPr>
              <a:t>PAYOUT: Dynamic policy automation &amp; orchestration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turnkey, dynamic payout instruction and processing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enables a secure, pay-by-anything, anywhere customer experience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➢"/>
            </a:pPr>
            <a:r>
              <a:rPr b="1" lang="en-US" sz="1800">
                <a:latin typeface="Montserrat"/>
                <a:ea typeface="Montserrat"/>
                <a:cs typeface="Montserrat"/>
                <a:sym typeface="Montserrat"/>
              </a:rPr>
              <a:t>ENGAGE: Branded, </a:t>
            </a:r>
            <a:r>
              <a:rPr b="1" lang="en-US" sz="1800">
                <a:latin typeface="Montserrat"/>
                <a:ea typeface="Montserrat"/>
                <a:cs typeface="Montserrat"/>
                <a:sym typeface="Montserrat"/>
              </a:rPr>
              <a:t>custom</a:t>
            </a:r>
            <a:r>
              <a:rPr b="1" lang="en-US" sz="1800">
                <a:latin typeface="Montserrat"/>
                <a:ea typeface="Montserrat"/>
                <a:cs typeface="Montserrat"/>
                <a:sym typeface="Montserrat"/>
              </a:rPr>
              <a:t> experiences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engage payees in the context of the payer’s brand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dynamic payment choice: ACH, Wire, Zelle, RTP, push to debit, </a:t>
            </a: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virtual</a:t>
            </a: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 card, and check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frictionless experiences, </a:t>
            </a: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mobile</a:t>
            </a: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 and web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" name="Google Shape;80;p14"/>
          <p:cNvSpPr txBox="1"/>
          <p:nvPr>
            <p:ph type="title"/>
          </p:nvPr>
        </p:nvSpPr>
        <p:spPr>
          <a:xfrm>
            <a:off x="0" y="0"/>
            <a:ext cx="9144000" cy="6981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Company Background</a:t>
            </a:r>
            <a:endParaRPr b="1" sz="4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" name="Google Shape;86;p15"/>
          <p:cNvSpPr txBox="1"/>
          <p:nvPr>
            <p:ph type="title"/>
          </p:nvPr>
        </p:nvSpPr>
        <p:spPr>
          <a:xfrm>
            <a:off x="0" y="0"/>
            <a:ext cx="9144000" cy="698100"/>
          </a:xfrm>
          <a:prstGeom prst="rect">
            <a:avLst/>
          </a:prstGeom>
          <a:solidFill>
            <a:srgbClr val="3D85C6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Company Background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50" y="803225"/>
            <a:ext cx="8952300" cy="42471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225275" y="5556125"/>
            <a:ext cx="7494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Verituity’s verified payout platform connects Banks, Payers, and Payees through a digital, intelligent platform that places contextual verification and an adaptive policy engine at its core. We uniquely strengthen payout speed, accuracy, and visibility, and deliver pay-by-anything and anywhere payment choice, all while reducing complexity, risks, and costs.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>
            <p:ph idx="2" type="pic"/>
          </p:nvPr>
        </p:nvSpPr>
        <p:spPr>
          <a:xfrm rot="-120">
            <a:off x="267150" y="1140901"/>
            <a:ext cx="86097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PayPocket offers a service to retailers to add to their customers as a value add. 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lang="en-U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Paypocket </a:t>
            </a:r>
            <a:r>
              <a:rPr lang="en-U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provides customers active </a:t>
            </a:r>
            <a:r>
              <a:rPr lang="en-US" sz="15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price matching</a:t>
            </a:r>
            <a:r>
              <a:rPr lang="en-U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on all purchased products at checkout. 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lang="en-U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If the customer opts-in to the service, PayPocket scans for a </a:t>
            </a:r>
            <a:r>
              <a:rPr lang="en-US" sz="15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lower price for 30 days</a:t>
            </a:r>
            <a:r>
              <a:rPr lang="en-U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lang="en-U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If a lower price is found, Paypocket initiates a </a:t>
            </a:r>
            <a:r>
              <a:rPr lang="en-U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customer</a:t>
            </a:r>
            <a:r>
              <a:rPr lang="en-U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payout for the difference. 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lang="en-U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When the customer purchases the item online, the retailer collects your </a:t>
            </a:r>
            <a:r>
              <a:rPr b="1" lang="en-U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email, first name, middle name (optional), and last name plus certain characteristics of the purchase</a:t>
            </a:r>
            <a:r>
              <a:rPr lang="en-U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shares the information with PayPocket. 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1371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lphaLcPeriod"/>
            </a:pPr>
            <a:r>
              <a:rPr lang="en-U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Payment method is not shared due to </a:t>
            </a:r>
            <a:r>
              <a:rPr lang="en-U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</a:t>
            </a:r>
            <a:r>
              <a:rPr lang="en-U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privacy restrictions. 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lang="en-U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receive a payout from PayPocket, the consumer logs in to the PayPocket site to claim the payout and sets-up a payout account (checking, PayPal, Zelle) to receive their rebate. 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6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" name="Google Shape;95;p16"/>
          <p:cNvSpPr txBox="1"/>
          <p:nvPr>
            <p:ph type="title"/>
          </p:nvPr>
        </p:nvSpPr>
        <p:spPr>
          <a:xfrm>
            <a:off x="0" y="0"/>
            <a:ext cx="9144000" cy="6981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Company Background - Paypocket</a:t>
            </a:r>
            <a:endParaRPr b="1" sz="4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693897" y="2266841"/>
            <a:ext cx="7745400" cy="317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Font typeface="Raleway"/>
              <a:buChar char="➢"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Negative impacts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Font typeface="Raleway"/>
              <a:buChar char="○"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Lack of knowledge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■"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Can not update code to correct errors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■"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Can not market to untapped </a:t>
            </a:r>
            <a:r>
              <a:rPr lang="en-US">
                <a:latin typeface="Raleway"/>
                <a:ea typeface="Raleway"/>
                <a:cs typeface="Raleway"/>
                <a:sym typeface="Raleway"/>
              </a:rPr>
              <a:t>demographics</a:t>
            </a:r>
            <a:r>
              <a:rPr lang="en-US"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Font typeface="Raleway"/>
              <a:buChar char="○"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Unable to predict future payouts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Font typeface="Raleway"/>
              <a:buChar char="○"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Unable to have a sales ready portfolio 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1" name="Google Shape;101;p17"/>
          <p:cNvSpPr txBox="1"/>
          <p:nvPr>
            <p:ph type="title"/>
          </p:nvPr>
        </p:nvSpPr>
        <p:spPr>
          <a:xfrm>
            <a:off x="688490" y="885481"/>
            <a:ext cx="7756200" cy="105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>
                <a:latin typeface="Raleway"/>
                <a:ea typeface="Raleway"/>
                <a:cs typeface="Raleway"/>
                <a:sym typeface="Raleway"/>
              </a:rPr>
              <a:t>Vertuity does not have an understanding of their payouts</a:t>
            </a:r>
            <a:endParaRPr b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2" name="Google Shape;102;p17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Google Shape;103;p17"/>
          <p:cNvSpPr txBox="1"/>
          <p:nvPr>
            <p:ph type="title"/>
          </p:nvPr>
        </p:nvSpPr>
        <p:spPr>
          <a:xfrm>
            <a:off x="0" y="0"/>
            <a:ext cx="9144000" cy="698100"/>
          </a:xfrm>
          <a:prstGeom prst="rect">
            <a:avLst/>
          </a:prstGeom>
          <a:solidFill>
            <a:srgbClr val="3D85C6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Business Problem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172600" y="2339100"/>
            <a:ext cx="3250800" cy="6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ctr">
              <a:spcBef>
                <a:spcPts val="480"/>
              </a:spcBef>
              <a:spcAft>
                <a:spcPts val="0"/>
              </a:spcAft>
              <a:buSzPts val="2400"/>
              <a:buFont typeface="Raleway"/>
              <a:buAutoNum type="arabicPeriod"/>
            </a:pPr>
            <a:r>
              <a:rPr lang="en-US" u="sng">
                <a:latin typeface="Raleway"/>
                <a:ea typeface="Raleway"/>
                <a:cs typeface="Raleway"/>
                <a:sym typeface="Raleway"/>
              </a:rPr>
              <a:t>Country</a:t>
            </a:r>
            <a:endParaRPr u="sng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9" name="Google Shape;109;p18"/>
          <p:cNvSpPr txBox="1"/>
          <p:nvPr>
            <p:ph type="title"/>
          </p:nvPr>
        </p:nvSpPr>
        <p:spPr>
          <a:xfrm>
            <a:off x="321750" y="902600"/>
            <a:ext cx="8529300" cy="6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400">
                <a:latin typeface="Raleway"/>
                <a:ea typeface="Raleway"/>
                <a:cs typeface="Raleway"/>
                <a:sym typeface="Raleway"/>
              </a:rPr>
              <a:t>It is important to use different d</a:t>
            </a:r>
            <a:r>
              <a:rPr b="0" lang="en-US" sz="3400">
                <a:latin typeface="Raleway"/>
                <a:ea typeface="Raleway"/>
                <a:cs typeface="Raleway"/>
                <a:sym typeface="Raleway"/>
              </a:rPr>
              <a:t>ata dictionaries for different </a:t>
            </a:r>
            <a:r>
              <a:rPr b="0" lang="en-US" sz="3400">
                <a:latin typeface="Raleway"/>
                <a:ea typeface="Raleway"/>
                <a:cs typeface="Raleway"/>
                <a:sym typeface="Raleway"/>
              </a:rPr>
              <a:t>dashboards. </a:t>
            </a:r>
            <a:r>
              <a:rPr b="0" lang="en-US" sz="3400">
                <a:latin typeface="Raleway"/>
                <a:ea typeface="Raleway"/>
                <a:cs typeface="Raleway"/>
                <a:sym typeface="Raleway"/>
              </a:rPr>
              <a:t> </a:t>
            </a:r>
            <a:endParaRPr b="0"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0" name="Google Shape;110;p18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8"/>
          <p:cNvSpPr txBox="1"/>
          <p:nvPr>
            <p:ph type="title"/>
          </p:nvPr>
        </p:nvSpPr>
        <p:spPr>
          <a:xfrm>
            <a:off x="0" y="0"/>
            <a:ext cx="9144000" cy="698100"/>
          </a:xfrm>
          <a:prstGeom prst="rect">
            <a:avLst/>
          </a:prstGeom>
          <a:solidFill>
            <a:srgbClr val="3D85C6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Data Development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750" y="3080228"/>
            <a:ext cx="3160650" cy="1469272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/>
          <p:nvPr/>
        </p:nvSpPr>
        <p:spPr>
          <a:xfrm>
            <a:off x="959457" y="3775604"/>
            <a:ext cx="405300" cy="69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2051433" y="3775604"/>
            <a:ext cx="470400" cy="69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3042260" y="2180200"/>
            <a:ext cx="3327300" cy="228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2. </a:t>
            </a:r>
            <a:r>
              <a:rPr lang="en-US" u="sng">
                <a:latin typeface="Raleway"/>
                <a:ea typeface="Raleway"/>
                <a:cs typeface="Raleway"/>
                <a:sym typeface="Raleway"/>
              </a:rPr>
              <a:t>Personal Demographics</a:t>
            </a:r>
            <a:endParaRPr u="sng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6" name="Google Shape;116;p18"/>
          <p:cNvSpPr txBox="1"/>
          <p:nvPr>
            <p:ph idx="1" type="body"/>
          </p:nvPr>
        </p:nvSpPr>
        <p:spPr>
          <a:xfrm>
            <a:off x="6614725" y="1989775"/>
            <a:ext cx="2236200" cy="228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3. </a:t>
            </a:r>
            <a:r>
              <a:rPr lang="en-US" u="sng">
                <a:latin typeface="Raleway"/>
                <a:ea typeface="Raleway"/>
                <a:cs typeface="Raleway"/>
                <a:sym typeface="Raleway"/>
              </a:rPr>
              <a:t>Payment type distribution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9916" y="3124483"/>
            <a:ext cx="2190989" cy="1582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7414" y="3188833"/>
            <a:ext cx="2518036" cy="1582267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/>
          <p:nvPr/>
        </p:nvSpPr>
        <p:spPr>
          <a:xfrm>
            <a:off x="4412426" y="3775609"/>
            <a:ext cx="311700" cy="90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/>
          <p:nvPr/>
        </p:nvSpPr>
        <p:spPr>
          <a:xfrm>
            <a:off x="5185004" y="3775609"/>
            <a:ext cx="371400" cy="90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6889986" y="3803459"/>
            <a:ext cx="457800" cy="90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/>
          <p:nvPr/>
        </p:nvSpPr>
        <p:spPr>
          <a:xfrm>
            <a:off x="7771792" y="3803459"/>
            <a:ext cx="792900" cy="90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693900" y="826676"/>
            <a:ext cx="7756200" cy="78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>
                <a:latin typeface="Raleway"/>
                <a:ea typeface="Raleway"/>
                <a:cs typeface="Raleway"/>
                <a:sym typeface="Raleway"/>
              </a:rPr>
              <a:t>Synthetic Data was created for each dashboard </a:t>
            </a:r>
            <a:endParaRPr b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8" name="Google Shape;128;p19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9"/>
          <p:cNvSpPr txBox="1"/>
          <p:nvPr>
            <p:ph type="title"/>
          </p:nvPr>
        </p:nvSpPr>
        <p:spPr>
          <a:xfrm>
            <a:off x="0" y="0"/>
            <a:ext cx="9144000" cy="698100"/>
          </a:xfrm>
          <a:prstGeom prst="rect">
            <a:avLst/>
          </a:prstGeom>
          <a:solidFill>
            <a:srgbClr val="3D85C6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Model Overview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725" y="2197952"/>
            <a:ext cx="4584800" cy="30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693900" y="829152"/>
            <a:ext cx="7756200" cy="698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>
                <a:latin typeface="Raleway"/>
                <a:ea typeface="Raleway"/>
                <a:cs typeface="Raleway"/>
                <a:sym typeface="Raleway"/>
              </a:rPr>
              <a:t>Software </a:t>
            </a:r>
            <a:r>
              <a:rPr b="0" lang="en-US">
                <a:latin typeface="Raleway"/>
                <a:ea typeface="Raleway"/>
                <a:cs typeface="Raleway"/>
                <a:sym typeface="Raleway"/>
              </a:rPr>
              <a:t>being</a:t>
            </a:r>
            <a:r>
              <a:rPr b="0" lang="en-US">
                <a:latin typeface="Raleway"/>
                <a:ea typeface="Raleway"/>
                <a:cs typeface="Raleway"/>
                <a:sym typeface="Raleway"/>
              </a:rPr>
              <a:t> used</a:t>
            </a:r>
            <a:endParaRPr b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6" name="Google Shape;136;p20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" name="Google Shape;137;p20"/>
          <p:cNvSpPr txBox="1"/>
          <p:nvPr>
            <p:ph type="title"/>
          </p:nvPr>
        </p:nvSpPr>
        <p:spPr>
          <a:xfrm>
            <a:off x="0" y="0"/>
            <a:ext cx="9144000" cy="698100"/>
          </a:xfrm>
          <a:prstGeom prst="rect">
            <a:avLst/>
          </a:prstGeom>
          <a:solidFill>
            <a:srgbClr val="3D85C6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Model Overview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8" name="Google Shape;138;p20"/>
          <p:cNvSpPr txBox="1"/>
          <p:nvPr>
            <p:ph idx="1" type="body"/>
          </p:nvPr>
        </p:nvSpPr>
        <p:spPr>
          <a:xfrm>
            <a:off x="685800" y="1845482"/>
            <a:ext cx="3804000" cy="343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2100" u="sng">
                <a:latin typeface="Raleway"/>
                <a:ea typeface="Raleway"/>
                <a:cs typeface="Raleway"/>
                <a:sym typeface="Raleway"/>
              </a:rPr>
              <a:t>Power Bi</a:t>
            </a:r>
            <a:endParaRPr b="1" sz="2100" u="sng">
              <a:latin typeface="Raleway"/>
              <a:ea typeface="Raleway"/>
              <a:cs typeface="Raleway"/>
              <a:sym typeface="Raleway"/>
            </a:endParaRPr>
          </a:p>
          <a:p>
            <a:pPr indent="-361950" lvl="0" marL="457200" rtl="0" algn="l">
              <a:spcBef>
                <a:spcPts val="400"/>
              </a:spcBef>
              <a:spcAft>
                <a:spcPts val="0"/>
              </a:spcAft>
              <a:buSzPts val="2100"/>
              <a:buFont typeface="Raleway"/>
              <a:buChar char="●"/>
            </a:pPr>
            <a:r>
              <a:rPr lang="en-US" sz="2100">
                <a:latin typeface="Raleway"/>
                <a:ea typeface="Raleway"/>
                <a:cs typeface="Raleway"/>
                <a:sym typeface="Raleway"/>
              </a:rPr>
              <a:t>Free to download</a:t>
            </a:r>
            <a:endParaRPr sz="2100">
              <a:latin typeface="Raleway"/>
              <a:ea typeface="Raleway"/>
              <a:cs typeface="Raleway"/>
              <a:sym typeface="Raleway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Raleway"/>
              <a:buChar char="●"/>
            </a:pPr>
            <a:r>
              <a:rPr lang="en-US" sz="2100">
                <a:latin typeface="Raleway"/>
                <a:ea typeface="Raleway"/>
                <a:cs typeface="Raleway"/>
                <a:sym typeface="Raleway"/>
              </a:rPr>
              <a:t>Limited to microsoft software </a:t>
            </a:r>
            <a:endParaRPr sz="2100">
              <a:latin typeface="Raleway"/>
              <a:ea typeface="Raleway"/>
              <a:cs typeface="Raleway"/>
              <a:sym typeface="Raleway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Raleway"/>
              <a:buChar char="●"/>
            </a:pPr>
            <a:r>
              <a:rPr lang="en-US" sz="2100">
                <a:latin typeface="Raleway"/>
                <a:ea typeface="Raleway"/>
                <a:cs typeface="Raleway"/>
                <a:sym typeface="Raleway"/>
              </a:rPr>
              <a:t>Not every dashboard can be </a:t>
            </a:r>
            <a:r>
              <a:rPr lang="en-US" sz="2100">
                <a:latin typeface="Raleway"/>
                <a:ea typeface="Raleway"/>
                <a:cs typeface="Raleway"/>
                <a:sym typeface="Raleway"/>
              </a:rPr>
              <a:t>downloaded</a:t>
            </a:r>
            <a:endParaRPr sz="2100">
              <a:latin typeface="Raleway"/>
              <a:ea typeface="Raleway"/>
              <a:cs typeface="Raleway"/>
              <a:sym typeface="Raleway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Raleway"/>
              <a:buChar char="●"/>
            </a:pPr>
            <a:r>
              <a:rPr lang="en-US" sz="2100">
                <a:latin typeface="Raleway"/>
                <a:ea typeface="Raleway"/>
                <a:cs typeface="Raleway"/>
                <a:sym typeface="Raleway"/>
              </a:rPr>
              <a:t>Only collaborate with the same Domain </a:t>
            </a:r>
            <a:endParaRPr sz="2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9" name="Google Shape;139;p20"/>
          <p:cNvSpPr txBox="1"/>
          <p:nvPr>
            <p:ph idx="2" type="body"/>
          </p:nvPr>
        </p:nvSpPr>
        <p:spPr>
          <a:xfrm>
            <a:off x="4645151" y="1845482"/>
            <a:ext cx="3804000" cy="343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u="sng">
                <a:latin typeface="Raleway"/>
                <a:ea typeface="Raleway"/>
                <a:cs typeface="Raleway"/>
                <a:sym typeface="Raleway"/>
              </a:rPr>
              <a:t>Tableau</a:t>
            </a:r>
            <a:endParaRPr b="1" u="sng"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Need a </a:t>
            </a:r>
            <a:r>
              <a:rPr lang="en-US">
                <a:latin typeface="Raleway"/>
                <a:ea typeface="Raleway"/>
                <a:cs typeface="Raleway"/>
                <a:sym typeface="Raleway"/>
              </a:rPr>
              <a:t>licensure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C</a:t>
            </a:r>
            <a:r>
              <a:rPr lang="en-US">
                <a:latin typeface="Raleway"/>
                <a:ea typeface="Raleway"/>
                <a:cs typeface="Raleway"/>
                <a:sym typeface="Raleway"/>
              </a:rPr>
              <a:t>ompatible on Mac and Windows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Easy to download and share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Can collaborate with anyone 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W General">
  <a:themeElements>
    <a:clrScheme name="Hardcover">
      <a:dk1>
        <a:srgbClr val="000000"/>
      </a:dk1>
      <a:lt1>
        <a:srgbClr val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